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olo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e e data"/>
          <p:cNvSpPr txBox="1"/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>
                <a:solidFill>
                  <a:srgbClr val="FFFFFF"/>
                </a:solidFill>
              </a:defRPr>
            </a:lvl1pPr>
          </a:lstStyle>
          <a:p>
            <a:pPr/>
            <a:r>
              <a:t>Autore e data</a:t>
            </a:r>
          </a:p>
        </p:txBody>
      </p:sp>
      <p:sp>
        <p:nvSpPr>
          <p:cNvPr id="12" name="Titolo presentazion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Titolo presentazione</a:t>
            </a:r>
          </a:p>
        </p:txBody>
      </p:sp>
      <p:sp>
        <p:nvSpPr>
          <p:cNvPr id="13" name="Corpo livello uno…"/>
          <p:cNvSpPr txBox="1"/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5pPr>
          </a:lstStyle>
          <a:p>
            <a:pPr/>
            <a:r>
              <a:t>Sottotitolo presentazione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olo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Titolo</a:t>
            </a:r>
          </a:p>
        </p:txBody>
      </p:sp>
      <p:sp>
        <p:nvSpPr>
          <p:cNvPr id="100" name="Sottotitolo diapositiva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Sottotitolo diapositiva</a:t>
            </a:r>
          </a:p>
        </p:txBody>
      </p:sp>
      <p:sp>
        <p:nvSpPr>
          <p:cNvPr id="10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o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olo programma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Titolo programma</a:t>
            </a:r>
          </a:p>
        </p:txBody>
      </p:sp>
      <p:sp>
        <p:nvSpPr>
          <p:cNvPr id="109" name="Sottotitolo programma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Sottotitolo programma</a:t>
            </a:r>
          </a:p>
        </p:txBody>
      </p:sp>
      <p:sp>
        <p:nvSpPr>
          <p:cNvPr id="110" name="Corpo livello uno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Argomenti del programma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ichiar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rpo livello uno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Dichiarazione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formazione import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orpo livello uno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Dettagli informazione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Dettagli informazione</a:t>
            </a:r>
          </a:p>
        </p:txBody>
      </p:sp>
      <p:sp>
        <p:nvSpPr>
          <p:cNvPr id="12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zione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Attribuzione</a:t>
            </a:r>
          </a:p>
        </p:txBody>
      </p:sp>
      <p:sp>
        <p:nvSpPr>
          <p:cNvPr id="136" name="Corpo livello uno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“Citazione degna di nota”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ongolfiere viste dal basso con un cielo azzurro sullo sfondo"/>
          <p:cNvSpPr/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Primo piano della parte superiore di una mongolfiera vista dall'alto"/>
          <p:cNvSpPr/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Mongolfiere viste dal basso con un cielo azzurro sullo sfondo"/>
          <p:cNvSpPr/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Mongolfiere viste dal basso con un cielo azzurro sullo sfondo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rimo piano della parte superiore di una mongolfiera vista dall'alto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olo presentazion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Titolo presentazione</a:t>
            </a:r>
          </a:p>
        </p:txBody>
      </p:sp>
      <p:sp>
        <p:nvSpPr>
          <p:cNvPr id="23" name="Autore e data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Autore e data</a:t>
            </a:r>
          </a:p>
        </p:txBody>
      </p:sp>
      <p:sp>
        <p:nvSpPr>
          <p:cNvPr id="24" name="Corpo livello uno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5pPr>
          </a:lstStyle>
          <a:p>
            <a:pPr/>
            <a:r>
              <a:t>Sottotitolo presentazione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rimo piano visto di una mongolfiera vista dal basso"/>
          <p:cNvSpPr/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olo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Titolo</a:t>
            </a:r>
          </a:p>
        </p:txBody>
      </p:sp>
      <p:sp>
        <p:nvSpPr>
          <p:cNvPr id="34" name="Corpo livello uno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Sottotitolo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ero diapositiva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d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olo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</a:t>
            </a:r>
          </a:p>
        </p:txBody>
      </p:sp>
      <p:sp>
        <p:nvSpPr>
          <p:cNvPr id="43" name="Sottotitolo diapositiva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Sottotitolo diapositiva</a:t>
            </a:r>
          </a:p>
        </p:txBody>
      </p:sp>
      <p:sp>
        <p:nvSpPr>
          <p:cNvPr id="44" name="Corpo livello uno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Testo elenco puntato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orpo livello uno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Testo elenco puntato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,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ttotitolo diapositiva"/>
          <p:cNvSpPr txBox="1"/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Sottotitolo diapositiva</a:t>
            </a:r>
          </a:p>
        </p:txBody>
      </p:sp>
      <p:sp>
        <p:nvSpPr>
          <p:cNvPr id="61" name="Corpo livello uno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Testo elenco puntato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Mongolfiere viste dal basso con un cielo azzurro sullo sfondo"/>
          <p:cNvSpPr/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olo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Titolo</a:t>
            </a:r>
          </a:p>
        </p:txBody>
      </p:sp>
      <p:sp>
        <p:nvSpPr>
          <p:cNvPr id="6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, elenco e diretta picc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ottotitolo diapositiva"/>
          <p:cNvSpPr txBox="1"/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Sottotitolo diapositiva</a:t>
            </a:r>
          </a:p>
        </p:txBody>
      </p:sp>
      <p:sp>
        <p:nvSpPr>
          <p:cNvPr id="72" name="Corpo livello uno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Testo elenco puntato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Titolo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Titolo</a:t>
            </a:r>
          </a:p>
        </p:txBody>
      </p:sp>
      <p:sp>
        <p:nvSpPr>
          <p:cNvPr id="7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, elenco e diretta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ottotitolo diapositiva"/>
          <p:cNvSpPr txBox="1"/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Sottotitolo diapositiva</a:t>
            </a:r>
          </a:p>
        </p:txBody>
      </p:sp>
      <p:sp>
        <p:nvSpPr>
          <p:cNvPr id="82" name="Corpo livello uno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Testo elenco puntato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Titolo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Titolo</a:t>
            </a:r>
          </a:p>
        </p:txBody>
      </p:sp>
      <p:sp>
        <p:nvSpPr>
          <p:cNvPr id="8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zion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olo sezion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Titolo sezione</a:t>
            </a:r>
          </a:p>
        </p:txBody>
      </p:sp>
      <p:sp>
        <p:nvSpPr>
          <p:cNvPr id="92" name="Numero diapositiva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Titolo</a:t>
            </a:r>
          </a:p>
        </p:txBody>
      </p:sp>
      <p:sp>
        <p:nvSpPr>
          <p:cNvPr id="3" name="Corpo livello uno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Testo elenco puntato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EVENTO DIRIGENTI SCOLASTICI - DELF - DALF…"/>
          <p:cNvSpPr txBox="1"/>
          <p:nvPr>
            <p:ph type="ctrTitle"/>
          </p:nvPr>
        </p:nvSpPr>
        <p:spPr>
          <a:xfrm>
            <a:off x="1561950" y="1073299"/>
            <a:ext cx="22133549" cy="8429228"/>
          </a:xfrm>
          <a:prstGeom prst="rect">
            <a:avLst/>
          </a:prstGeom>
        </p:spPr>
        <p:txBody>
          <a:bodyPr/>
          <a:lstStyle/>
          <a:p>
            <a:pPr algn="ctr" defTabSz="1487386">
              <a:defRPr spc="-141" sz="7076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EVENTO DIRIGENTI SCOLASTICI - DELF - DALF</a:t>
            </a:r>
          </a:p>
          <a:p>
            <a:pPr algn="ctr" defTabSz="1487386">
              <a:defRPr spc="-141" sz="7076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algn="ctr" defTabSz="1487386">
              <a:defRPr spc="-141" sz="7076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23 APRILE 2024</a:t>
            </a:r>
          </a:p>
          <a:p>
            <a:pPr algn="ctr" defTabSz="1487386">
              <a:defRPr spc="-141" sz="7076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algn="ctr" defTabSz="1487386">
              <a:defRPr spc="-122" sz="6100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AMBASCIATA DI FRANCIA IN ITALIA  - PALAZZO FARNESE</a:t>
            </a:r>
          </a:p>
          <a:p>
            <a:pPr algn="ctr" defTabSz="1487386">
              <a:defRPr spc="-141" sz="7076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algn="ctr" defTabSz="1487386">
              <a:defRPr spc="-112" sz="5612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Istituto Comprensivo Statale di  Mendicino</a:t>
            </a:r>
          </a:p>
          <a:p>
            <a:pPr algn="ctr" defTabSz="1487386">
              <a:defRPr spc="-112" sz="5612">
                <a:latin typeface="Calibri"/>
                <a:ea typeface="Calibri"/>
                <a:cs typeface="Calibri"/>
                <a:sym typeface="Calibri"/>
              </a:defRPr>
            </a:pPr>
          </a:p>
          <a:p>
            <a:pPr algn="ctr" defTabSz="1487386">
              <a:defRPr spc="-112" sz="5612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Dirigente Scolastico Assunta Morrone </a:t>
            </a:r>
          </a:p>
        </p:txBody>
      </p:sp>
      <p:sp>
        <p:nvSpPr>
          <p:cNvPr id="172" name="Progetto : Le berceau du FLE…"/>
          <p:cNvSpPr txBox="1"/>
          <p:nvPr/>
        </p:nvSpPr>
        <p:spPr>
          <a:xfrm>
            <a:off x="3224117" y="10611278"/>
            <a:ext cx="18098312" cy="2087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lnSpc>
                <a:spcPct val="80000"/>
              </a:lnSpc>
              <a:spcBef>
                <a:spcPts val="0"/>
              </a:spcBef>
              <a:defRPr b="1" spc="-104" sz="5200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Progetto : Le berceau du FLE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defRPr b="1" spc="-104" sz="5200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Insegnamento del francese alla scuola primaria 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defRPr b="1" spc="-100" sz="5000">
                <a:solidFill>
                  <a:srgbClr val="76D6F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pc="-82" sz="4100"/>
              <a:t>Referente Prof.ssa </a:t>
            </a:r>
            <a:r>
              <a:t>Eva Familiari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Motivazioni…"/>
          <p:cNvSpPr txBox="1"/>
          <p:nvPr>
            <p:ph type="body" idx="1"/>
          </p:nvPr>
        </p:nvSpPr>
        <p:spPr>
          <a:xfrm>
            <a:off x="1206500" y="968014"/>
            <a:ext cx="22273598" cy="12036378"/>
          </a:xfrm>
          <a:prstGeom prst="rect">
            <a:avLst/>
          </a:prstGeom>
        </p:spPr>
        <p:txBody>
          <a:bodyPr/>
          <a:lstStyle/>
          <a:p>
            <a:pPr defTabSz="633114">
              <a:lnSpc>
                <a:spcPct val="100000"/>
              </a:lnSpc>
              <a:defRPr spc="0" sz="65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Motivazioni</a:t>
            </a:r>
          </a:p>
          <a:p>
            <a:pPr algn="just" defTabSz="633114">
              <a:lnSpc>
                <a:spcPct val="100000"/>
              </a:lnSpc>
              <a:defRPr spc="0" sz="650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825500" indent="-825500" algn="just" defTabSz="633114">
              <a:lnSpc>
                <a:spcPct val="100000"/>
              </a:lnSpc>
              <a:buSzPct val="123000"/>
              <a:buChar char="•"/>
              <a:defRPr spc="0" sz="650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D</a:t>
            </a:r>
            <a:r>
              <a:t>are rilancio alla lingua  francese partendo da un pubblico di bambini per stimolare in loro interesse per la lingua e la cultura francese,  </a:t>
            </a:r>
          </a:p>
          <a:p>
            <a:pPr marL="825500" indent="-825500" algn="just" defTabSz="633114">
              <a:lnSpc>
                <a:spcPct val="100000"/>
              </a:lnSpc>
              <a:buSzPct val="123000"/>
              <a:buChar char="•"/>
              <a:defRPr spc="0" sz="650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825500" indent="-825500" algn="just" defTabSz="633114">
              <a:lnSpc>
                <a:spcPct val="100000"/>
              </a:lnSpc>
              <a:buSzPct val="123000"/>
              <a:buChar char="•"/>
              <a:defRPr spc="0" sz="650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Suscitare piacere verso il suo apprendimento,  sfruttando la fascia di età in cui sono al pieno delle loro potenzialità,</a:t>
            </a:r>
          </a:p>
          <a:p>
            <a:pPr marL="825500" indent="-825500" algn="just" defTabSz="633114">
              <a:lnSpc>
                <a:spcPct val="100000"/>
              </a:lnSpc>
              <a:buSzPct val="123000"/>
              <a:buChar char="•"/>
              <a:defRPr spc="0" sz="650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825500" indent="-825500" algn="just" defTabSz="633114">
              <a:lnSpc>
                <a:spcPct val="100000"/>
              </a:lnSpc>
              <a:buSzPct val="123000"/>
              <a:buChar char="•"/>
              <a:defRPr spc="0" sz="650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Creare continuità tra la scuola primaria e la scuola secondaria di primo grado dove viene già impartito l’insegnamento del francese come seconda lingua comunitaria.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Anno 2016 - 2017   insegnamento in classe quarta e quinta (2 ore settimanali cadauna) Plesso Mendicino centro;…"/>
          <p:cNvSpPr txBox="1"/>
          <p:nvPr>
            <p:ph type="body" idx="1"/>
          </p:nvPr>
        </p:nvSpPr>
        <p:spPr>
          <a:xfrm>
            <a:off x="880113" y="743080"/>
            <a:ext cx="22481407" cy="12297320"/>
          </a:xfrm>
          <a:prstGeom prst="rect">
            <a:avLst/>
          </a:prstGeom>
        </p:spPr>
        <p:txBody>
          <a:bodyPr/>
          <a:lstStyle/>
          <a:p>
            <a:pPr marL="609600" indent="-609600" algn="l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pc="0" sz="4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Anno 2016 - 2017   insegnamento in classe quarta e quinta (2 ore settimanali cadauna) Plesso Mendicino centro;</a:t>
            </a:r>
          </a:p>
          <a:p>
            <a:pPr marL="609600" indent="-609600" algn="l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pc="0" sz="4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Anno 2017- 2018 Classe prima ( 1 ora),  seconda (1 ora),  terza ( 2 ore),  quarta (2 ore)  quinta ( 3 ore con DELF PRIM a fine anno) Plesso Mendicino centro;</a:t>
            </a:r>
          </a:p>
          <a:p>
            <a:pPr marL="609600" indent="-609600" algn="l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pc="0" sz="4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Dal 2018 al 2021 Classi  terza, quarta e quinta ( 2 ore settimanali con DELF Prim a fine anno nella quinta) Plesso Centro e Tivolille;</a:t>
            </a:r>
          </a:p>
          <a:p>
            <a:pPr marL="609600" indent="-609600" algn="l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pc="0" sz="4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Dal 2022 al  2024   Classi  terza, quarta e quinta ( 2 ore settimanali con DELF </a:t>
            </a:r>
            <a:r>
              <a:rPr sz="5000"/>
              <a:t>Prim a fine anno della quinta) Plesso Centro, Tivolille e Rosario;</a:t>
            </a:r>
            <a:endParaRPr sz="5000"/>
          </a:p>
          <a:p>
            <a:pPr marL="609600" indent="-609600" algn="l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pc="0" sz="4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Dal 2016 più di 300 alunni  hanno studiato francese nella scuola primaria e quasi la metà ha sostenuto il DELF PRIM.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Anno 2016/2017 - 2017/2018 annotazione sulla disciplina francese nel giudizio globale degli allievi;…"/>
          <p:cNvSpPr txBox="1"/>
          <p:nvPr>
            <p:ph type="body" idx="1"/>
          </p:nvPr>
        </p:nvSpPr>
        <p:spPr>
          <a:xfrm>
            <a:off x="1206500" y="1147777"/>
            <a:ext cx="21971000" cy="11913543"/>
          </a:xfrm>
          <a:prstGeom prst="rect">
            <a:avLst/>
          </a:prstGeom>
        </p:spPr>
        <p:txBody>
          <a:bodyPr/>
          <a:lstStyle/>
          <a:p>
            <a:pPr marL="1104900" indent="-1104900" algn="just" defTabSz="633114">
              <a:lnSpc>
                <a:spcPct val="100000"/>
              </a:lnSpc>
              <a:buSzPct val="123000"/>
              <a:buChar char="•"/>
              <a:defRPr spc="0" sz="870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Anno 2016/2017 - 2017/2018 </a:t>
            </a:r>
            <a:r>
              <a:t>annotazione sulla disciplina francese nel giudizio globale degli allievi; </a:t>
            </a:r>
          </a:p>
          <a:p>
            <a:pPr algn="just" defTabSz="633114">
              <a:lnSpc>
                <a:spcPct val="100000"/>
              </a:lnSpc>
              <a:defRPr spc="0" sz="870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1104900" indent="-1104900" algn="just" defTabSz="633114">
              <a:lnSpc>
                <a:spcPct val="100000"/>
              </a:lnSpc>
              <a:buSzPct val="123000"/>
              <a:buChar char="•"/>
              <a:defRPr spc="0" sz="870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Dall’anno 2019 ad oggi,  la materia francese  compare sulla  pagella degli alunni.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otenziamento della lingua francese…"/>
          <p:cNvSpPr txBox="1"/>
          <p:nvPr>
            <p:ph type="body" idx="1"/>
          </p:nvPr>
        </p:nvSpPr>
        <p:spPr>
          <a:xfrm>
            <a:off x="757186" y="874800"/>
            <a:ext cx="22420314" cy="12674896"/>
          </a:xfrm>
          <a:prstGeom prst="rect">
            <a:avLst/>
          </a:prstGeom>
        </p:spPr>
        <p:txBody>
          <a:bodyPr/>
          <a:lstStyle/>
          <a:p>
            <a:pPr defTabSz="1731220">
              <a:defRPr spc="-137" sz="6886">
                <a:latin typeface="Calibri"/>
                <a:ea typeface="Calibri"/>
                <a:cs typeface="Calibri"/>
                <a:sym typeface="Calibri"/>
              </a:defRPr>
            </a:pPr>
            <a:r>
              <a:t>Potenziamento della lingua francese</a:t>
            </a:r>
          </a:p>
          <a:p>
            <a:pPr defTabSz="1731220">
              <a:defRPr spc="-137" sz="6886">
                <a:latin typeface="Calibri"/>
                <a:ea typeface="Calibri"/>
                <a:cs typeface="Calibri"/>
                <a:sym typeface="Calibri"/>
              </a:defRPr>
            </a:pPr>
          </a:p>
          <a:p>
            <a:pPr defTabSz="1731220">
              <a:defRPr spc="-137" sz="6886"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1064005" indent="-1064005" algn="just" defTabSz="449511">
              <a:lnSpc>
                <a:spcPct val="100000"/>
              </a:lnSpc>
              <a:buSzPct val="123000"/>
              <a:buChar char="•"/>
              <a:defRPr spc="0" sz="6886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Certificazione DELF A2 terzo anno scuola secondaria di primo grado;</a:t>
            </a:r>
          </a:p>
          <a:p>
            <a:pPr algn="just" defTabSz="449511">
              <a:lnSpc>
                <a:spcPct val="100000"/>
              </a:lnSpc>
              <a:defRPr spc="0" sz="6886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1064005" indent="-1064005" algn="just" defTabSz="449511">
              <a:lnSpc>
                <a:spcPct val="100000"/>
              </a:lnSpc>
              <a:buSzPct val="123000"/>
              <a:buChar char="•"/>
              <a:defRPr spc="0" sz="6886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P</a:t>
            </a:r>
            <a:r>
              <a:t>rogetti Europei Erasmus+: gemellaggio  con l’École Jean Guillou de Cabourg  e  Collège Cachin  di Cherbourg;</a:t>
            </a:r>
          </a:p>
          <a:p>
            <a:pPr algn="just" defTabSz="449511">
              <a:lnSpc>
                <a:spcPct val="100000"/>
              </a:lnSpc>
              <a:defRPr spc="0" sz="6886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1064005" indent="-1064005" algn="just" defTabSz="449511">
              <a:lnSpc>
                <a:spcPct val="100000"/>
              </a:lnSpc>
              <a:buSzPct val="123000"/>
              <a:buChar char="•"/>
              <a:defRPr spc="0" sz="6886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 Mobilità da e  verso la Francia. </a:t>
            </a:r>
          </a:p>
          <a:p>
            <a:pPr algn="just" defTabSz="449511">
              <a:lnSpc>
                <a:spcPct val="100000"/>
              </a:lnSpc>
              <a:defRPr spc="0" sz="8378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